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31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20.jpeg" ContentType="image/jpeg"/>
  <Override PartName="/ppt/media/image38.png" ContentType="image/png"/>
  <Override PartName="/ppt/media/image22.png" ContentType="image/png"/>
  <Override PartName="/ppt/media/image7.png" ContentType="image/png"/>
  <Override PartName="/ppt/media/image29.jpeg" ContentType="image/jpe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23.jpeg" ContentType="image/jpeg"/>
  <Override PartName="/ppt/media/image14.png" ContentType="image/png"/>
  <Override PartName="/ppt/media/image24.jpeg" ContentType="image/jpeg"/>
  <Override PartName="/ppt/media/image25.jpeg" ContentType="image/jpeg"/>
  <Override PartName="/ppt/media/image35.png" ContentType="image/png"/>
  <Override PartName="/ppt/media/image26.png" ContentType="image/png"/>
  <Override PartName="/ppt/media/image28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27.jpeg" ContentType="image/jpe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486EAC6-EA1F-4850-9309-A94E78958F2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www.goossaert.com/" TargetMode="External"/><Relationship Id="rId2" Type="http://schemas.openxmlformats.org/officeDocument/2006/relationships/hyperlink" Target="http://tech.kakao.com/2016/07/13/coding-for-ssd-part-1/" TargetMode="External"/><Relationship Id="rId3" Type="http://schemas.openxmlformats.org/officeDocument/2006/relationships/hyperlink" Target="https://arstechnica.com/information-technology/2012/06/inside-the-ssd-revolution-how-solid-state-disks-really-work/" TargetMode="External"/><Relationship Id="rId4" Type="http://schemas.openxmlformats.org/officeDocument/2006/relationships/hyperlink" Target="https://flashdba.com/storage-for-dbas/" TargetMode="External"/><Relationship Id="rId5" Type="http://schemas.openxmlformats.org/officeDocument/2006/relationships/hyperlink" Target="https://www.youtube.com/watch?v=hq1lz5JKbAA" TargetMode="External"/><Relationship Id="rId6" Type="http://schemas.openxmlformats.org/officeDocument/2006/relationships/hyperlink" Target="https://www.youtube.com/watch?v=oWqO36Zj65k" TargetMode="External"/><Relationship Id="rId7" Type="http://schemas.openxmlformats.org/officeDocument/2006/relationships/hyperlink" Target="https://www.youtube.com/watch?v=cwy4ujt0qHM&amp;t=408s" TargetMode="External"/><Relationship Id="rId8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 Volatile Memory (NVM)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2093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Memory Hierarchy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Types of Storage Device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SSD is favorite (HDD vs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SSD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Operation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Amplification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Wear Leveling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Translation Layer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Parallel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Optimization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3"/>
          <p:cNvSpPr txBox="1"/>
          <p:nvPr/>
        </p:nvSpPr>
        <p:spPr>
          <a:xfrm>
            <a:off x="5152680" y="2093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 vs NAND Flash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Summarize SSD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4"/>
          <p:cNvSpPr txBox="1"/>
          <p:nvPr/>
        </p:nvSpPr>
        <p:spPr>
          <a:xfrm>
            <a:off x="6400800" y="6721920"/>
            <a:ext cx="2818800" cy="68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유기성 </a:t>
            </a:r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Yoo Kiseong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keesung0705@gmail.com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85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Operation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rcRect l="4415" t="13191" r="44766" b="3417"/>
          <a:stretch/>
        </p:blipFill>
        <p:spPr>
          <a:xfrm>
            <a:off x="182880" y="1371600"/>
            <a:ext cx="3510360" cy="60886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3931920" y="1280160"/>
            <a:ext cx="6095520" cy="61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Amplification, Wear Leveling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731520" y="1737360"/>
            <a:ext cx="8410320" cy="246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Amplification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페이지 사이즈에 맞춰서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(Aligned)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우선 페이지 크기에 맞춰 캐시로 읽어온 후 해당 데이터를 변경한 후 캐시의 데이터를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다시 플래시 메모리에 기록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페이지 사이즈보다 작은 쓰기는 부가적인 쓰기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(write amplification)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을 동반한다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페이지 사이즈보다 작은 데이터 쓰기는 피하자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작은 데이터의 쓰기는 우선 버퍼링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3"/>
          <p:cNvSpPr txBox="1"/>
          <p:nvPr/>
        </p:nvSpPr>
        <p:spPr>
          <a:xfrm>
            <a:off x="731520" y="4297680"/>
            <a:ext cx="6361920" cy="212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Wear Leveling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프로그램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삭제 횟수가 제한적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특정한 블록에만 데이터를 읽고 쓸 경우 셀 메모리의 수명 종료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전체 사용 공간이 감소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전체 메모리 블록의 수명을 골고루 사용하기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이를 위해서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FTL(Flash Translation Layer)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등장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4"/>
          <p:cNvSpPr txBox="1"/>
          <p:nvPr/>
        </p:nvSpPr>
        <p:spPr>
          <a:xfrm>
            <a:off x="750960" y="6583680"/>
            <a:ext cx="7575480" cy="439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Amplification”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과 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Wear Leveling”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사이의 적절한 타협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Translation Layer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914400" y="1828800"/>
            <a:ext cx="8918640" cy="348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Flash Translation Layer, FTL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HDD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동일한 호스트 인터페이스를 사용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HDD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LBA(Logical Block Address)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를 사용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컨트롤러는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내부의 메모리 공간을 효율적으로 사용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+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호스트 인터페이스와 연동을 위해서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FTL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을 가지고 있음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컨트롤러 역할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가지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1) Logical Block Mapping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2) Garbage Collection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FTL – Logical Block Mapping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90400" y="1645920"/>
            <a:ext cx="8912880" cy="29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Logical Block Mapping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호스트 영역의 논리 주소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(LBA)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Memory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물리적 주소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(PBA)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로 변환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하는데 사용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빠른 처리를 위해 전원이 켜지는 순간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메모리에 로드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두 가지 종류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level mapping, block level mapping,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그리고 이 둘 사이의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trade-off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적절히 이뤄낸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hybrid log-block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로그 블록이 병합 되기 전에는 로그 블록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병합 이후에는 데이터 블록에서 읽기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47200" y="30240"/>
            <a:ext cx="539424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FTL – Garbage Collection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662400" y="1449360"/>
            <a:ext cx="8735760" cy="585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Garbage Collection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덮어쓰기 불가능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모든 페이지는 셋 중의 한 가지 상태를 지님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(free, stale, data)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데이터 읽기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(25~50 micro second),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쓰기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(250~300 micro second)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빠르지만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삭제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(erase)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하는 과정을 오래 걸림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(1500 ~ 3500 micro second)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background gc(= idle collection), parallel gc(= write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요청이 들어왔을 때 실시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background gc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foreground task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를 방해할 가능성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이를 개선하는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TRIM, Over-provisioning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 있음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parallel gc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워크로드가 아주 클 때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Workloads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의미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=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일정한 시간 내에 얼마나 많은 작업이 컨트롤러에 요청되는가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이를 잘 처리하면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throughput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 높고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latency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가 낮음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Read Disturb??? hot data, cold data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가 동일한 블록 내에 위치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컨트롤러 부하 생성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hot – cold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분리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hot data buffering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불필요한 데이터는 한번에 많이 삭제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FTL – Garbage Collection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038960" y="1501920"/>
            <a:ext cx="8039520" cy="279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TRIM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지연된 삭제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(delayed erase)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컨트롤러는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stale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페이지에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data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가 쓰여있다고 인식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Wear leveling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과정에서 이미 삭제된 데이터도 계속해서 복사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이러한 문제점을 해결하는 것이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필요없는 논리 공간에 대한 정보를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OS → ssd controller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로 전달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현재 판매되는 대부분의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디바이스는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TRIM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을 기본적으로 지원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OS, File System, SSD Controller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셋 모두가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TRIM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을 지원할 때만 사용 가능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996840" y="4563000"/>
            <a:ext cx="8386200" cy="178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Over-provisioning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논리적인 블록보다 물리적인 블록의 수가 더 많도록 해주는 기법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컨트롤러는 접근 가능하지만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접근하지 못하는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메모리 영역을 확보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쓰기 워크로드를 흡수하는 버퍼공간으로 사용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성능 향상과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wear leveling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에 도움이 된다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Parallel Processing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47120" y="2151720"/>
            <a:ext cx="9221400" cy="383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Native Command Queueing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드라이브의 내부적인 병렬처리 능력을 이용해서 여러 명령을 동시에 처리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호스트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가 바쁠 때는 드라이버가 직접 처리하는 명령의 우선순위를 높여주는 것이 예시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기타 사항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보안 향상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 erase : ( 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error recovery : ( 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end-to-end cyclic redundancy check(CRC check) : ( 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Parallel Processing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22960" y="1789920"/>
            <a:ext cx="8098200" cy="383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Internal Parallel 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물리적인 한계로 인해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NAND Flash IO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버스는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32~40MB/s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속도로 처리 가능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Parallel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또는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Interleaving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모드로 더욱 빠른 처리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NAND Flash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칩의 다른 위치에서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개 이상의 블록을 동시에 읽도록 해주는 것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Clustered Block”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네 가지 수준의 병렬 처리가 가능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Channel-Level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Package-Level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Chip-level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Plane-level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rcRect l="0" t="10484" r="0" b="0"/>
          <a:stretch/>
        </p:blipFill>
        <p:spPr>
          <a:xfrm>
            <a:off x="1492560" y="61920"/>
            <a:ext cx="6955920" cy="749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Memory Hierarchy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427120" y="1607040"/>
            <a:ext cx="5330520" cy="2834640"/>
          </a:xfrm>
          <a:prstGeom prst="rect">
            <a:avLst/>
          </a:prstGeom>
          <a:ln>
            <a:noFill/>
          </a:ln>
        </p:spPr>
      </p:pic>
      <p:sp>
        <p:nvSpPr>
          <p:cNvPr id="45" name="TextShape 2"/>
          <p:cNvSpPr txBox="1"/>
          <p:nvPr/>
        </p:nvSpPr>
        <p:spPr>
          <a:xfrm>
            <a:off x="992160" y="4820040"/>
            <a:ext cx="8091360" cy="22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SRAM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SRAM : Static Random Access Memory,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컴퓨터의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L1 L2 L3 cache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주로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한번 데이터를 입력하면 수정하기 전까지 상태가 변화하지 않음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DRAM : Dynamic Random Access Memory,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컴퓨터의 메인 메모리에 주로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데이터 상태를 유지하기 위해서 주기적인 전원 충전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(refresh)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이 필요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Parallel Processing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29840" y="1557360"/>
            <a:ext cx="8615880" cy="559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Optimal WR &amp; 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access pattern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 &amp; random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두 가지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벤치마킹 결과는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 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가 빠르다고 하지만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(switch-merge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최적화 가능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Clustered Block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배수 크기의 데이터를 다룰 경우 모든 병렬처리 능력을 사용하면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두 가지 방식 사이의 속도 차이는 거의 없음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빈번하게 작은 크기의 데이터를 쓰기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(write)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할 경우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블록 맵핑을 위한 처리가 많아지고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flash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메모리 사이의 동기화 증가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copy-erase-write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오퍼레이션이 증가하고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stale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페이지가 전체 물리 공간에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scattered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►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internal fragmentation.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하나의 큰 데이터 쓰기는 많은 동시 작은 데이터 쓰기보다 낫다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버퍼링 되지 못하는 작은 쓰기는 멀티 쓰레드로 기록하는 것이 도움이 된다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성능 증가를 위해서는 연관된 데이터를 같은 블록에 기록해야 성능 향상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그러나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Ahead Buffer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덕분에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단일 쓰레드의 대량 데이터 읽기가 멀티 쓰레드의 소량 데이터 읽기보다 나을 수도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rcRect l="0" t="8065" r="0" b="1217"/>
          <a:stretch/>
        </p:blipFill>
        <p:spPr>
          <a:xfrm>
            <a:off x="2382120" y="360"/>
            <a:ext cx="5157000" cy="752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Optimizing System for SSD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22960" y="1775160"/>
            <a:ext cx="6615720" cy="360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시스템 최적화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Partition Alignment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포맷하거나 운영체제를 새롭게 설치할 때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SSD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메모리 블록 크기에 맞춰서 설치하기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File System Parameter : Activate TRIM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vm.swappiness = 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temporary files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는 최대한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에만 기록하기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640080" y="1645920"/>
            <a:ext cx="6311160" cy="187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Previous Storage Technology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NAND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Memory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수직으로 접은 것과 같은 모양으로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메모리의 집적도를 크게 향상 시킬 수 있는 기술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694960" y="3737880"/>
            <a:ext cx="4473360" cy="304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7406640" y="1251720"/>
            <a:ext cx="249264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3D CrossPoint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34360" y="1906560"/>
            <a:ext cx="9677160" cy="52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309720" y="789840"/>
            <a:ext cx="3657240" cy="280620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504000" y="1769040"/>
            <a:ext cx="6445440" cy="2620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lnSpc>
                <a:spcPts val="508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Compared to NAND Flash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Faster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Latency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Cost-effective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Stackable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Memory Density (= Better Capacity)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ts val="508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Read/Write on page size (without block size caching)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ts val="508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Non-Volatile Memory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ts val="508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Portable with existing hardware interfaces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4023360" y="4705920"/>
            <a:ext cx="5852160" cy="262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551600" y="2873520"/>
            <a:ext cx="6866280" cy="3862080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1604160" y="1881360"/>
            <a:ext cx="67186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Samsung 960 Evo Pro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 Optane 800 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(NAND Flash SSD)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(3D Xpoint Optane)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161320" y="1615320"/>
            <a:ext cx="4606200" cy="259092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88080" y="1663200"/>
            <a:ext cx="4480560" cy="25200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635920" y="4448880"/>
            <a:ext cx="4770720" cy="26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92680" y="1645920"/>
            <a:ext cx="4606200" cy="25909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5137200" y="1645920"/>
            <a:ext cx="4637520" cy="2608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274320" y="4442040"/>
            <a:ext cx="4627440" cy="2602800"/>
          </a:xfrm>
          <a:prstGeom prst="rect">
            <a:avLst/>
          </a:prstGeom>
          <a:ln>
            <a:noFill/>
          </a:ln>
        </p:spPr>
      </p:pic>
      <p:sp>
        <p:nvSpPr>
          <p:cNvPr id="130" name="TextShape 2"/>
          <p:cNvSpPr txBox="1"/>
          <p:nvPr/>
        </p:nvSpPr>
        <p:spPr>
          <a:xfrm>
            <a:off x="1000440" y="7076880"/>
            <a:ext cx="7983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Depth : the number of pending input/output(I/O) requests for a volume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5126760" y="4461120"/>
            <a:ext cx="4587120" cy="258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6990120" cy="39319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3840480" y="3931920"/>
            <a:ext cx="6028560" cy="339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HDD vs SSD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6730560" y="1816560"/>
            <a:ext cx="3291840" cy="18514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8320" y="1816560"/>
            <a:ext cx="3321720" cy="186840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3405600" y="1816560"/>
            <a:ext cx="3291840" cy="18518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5337360" y="4408560"/>
            <a:ext cx="3989520" cy="22438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5"/>
          <a:stretch/>
        </p:blipFill>
        <p:spPr>
          <a:xfrm>
            <a:off x="1188720" y="4408560"/>
            <a:ext cx="4023360" cy="22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560960" y="4846320"/>
            <a:ext cx="2736720" cy="21758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5536440" y="3931920"/>
            <a:ext cx="3333240" cy="3142800"/>
          </a:xfrm>
          <a:prstGeom prst="rect">
            <a:avLst/>
          </a:prstGeom>
          <a:ln>
            <a:noFill/>
          </a:ln>
        </p:spPr>
      </p:pic>
      <p:sp>
        <p:nvSpPr>
          <p:cNvPr id="138" name="TextShape 2"/>
          <p:cNvSpPr txBox="1"/>
          <p:nvPr/>
        </p:nvSpPr>
        <p:spPr>
          <a:xfrm>
            <a:off x="983880" y="1753560"/>
            <a:ext cx="6206760" cy="263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어떤 데이터를 논리적으로는 하나의 통합된 파일로 다루지만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물리적으로는 여러 개의 디스크에 분산시켜서 저장하므로써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데이터에 대한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latency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낮출 수 있다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Parity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정보도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로 분산 저장하므로써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데이터의 안정성을 높일 수 있다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18880" y="1792800"/>
            <a:ext cx="9622440" cy="541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91440" y="4297680"/>
            <a:ext cx="5388480" cy="303120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4389120" y="1737360"/>
            <a:ext cx="5419080" cy="304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82880" y="1731960"/>
            <a:ext cx="9601200" cy="540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Secondary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712440" y="2189160"/>
            <a:ext cx="8363520" cy="255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이를 통해 알 수 있는 사실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기술을 적용한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 Optane Memory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보조 메모리로 사용할 경우에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일반 사용자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(End Users)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별로 흥미를 느끼지 못하겠지만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Read-Intensive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한 서버를 운영하는 비즈니스 사 입장에서는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본 기술을 자사에 도입하는 것을 고려해볼 만하다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005840" y="2560320"/>
            <a:ext cx="799416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(Condition 1) 16GB DDR4 RAM is the native main memory.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(Condition 3) 3GB parameter is set by windows 10 option to limit RAM usage.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(Condition 2) 3GB + Optane 32GB is using dual channel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native RAM usage and Intel Optane 32GB Memory.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52360" y="1715760"/>
            <a:ext cx="4776840" cy="26870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5120640" y="1737360"/>
            <a:ext cx="4714560" cy="26517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73960" y="4475160"/>
            <a:ext cx="4754880" cy="26744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5120280" y="4475160"/>
            <a:ext cx="4754880" cy="267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63440" y="997920"/>
            <a:ext cx="9767520" cy="549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6320" y="989280"/>
            <a:ext cx="9797400" cy="551088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994680" y="6854400"/>
            <a:ext cx="8076960" cy="39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위의 결과를 자세히 보면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 100%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일 때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 Access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수치가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가까워짐을 알 수 있다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33920" y="1000800"/>
            <a:ext cx="9792360" cy="5508000"/>
          </a:xfrm>
          <a:prstGeom prst="rect">
            <a:avLst/>
          </a:prstGeom>
          <a:ln>
            <a:noFill/>
          </a:ln>
        </p:spPr>
      </p:pic>
      <p:sp>
        <p:nvSpPr>
          <p:cNvPr id="162" name="TextShape 2"/>
          <p:cNvSpPr txBox="1"/>
          <p:nvPr/>
        </p:nvSpPr>
        <p:spPr>
          <a:xfrm>
            <a:off x="825840" y="6854040"/>
            <a:ext cx="8516880" cy="42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보다 적은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Driver Access Bottleneck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으로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보다 많은 태스크를 요청할 수 있었다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rcRect l="18713" t="0" r="19598" b="0"/>
          <a:stretch/>
        </p:blipFill>
        <p:spPr>
          <a:xfrm>
            <a:off x="3108960" y="3974400"/>
            <a:ext cx="3931920" cy="358560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rcRect l="17805" t="0" r="20506" b="0"/>
          <a:stretch/>
        </p:blipFill>
        <p:spPr>
          <a:xfrm>
            <a:off x="5486400" y="221760"/>
            <a:ext cx="4512600" cy="41148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rcRect l="18713" t="0" r="19598" b="0"/>
          <a:stretch/>
        </p:blipFill>
        <p:spPr>
          <a:xfrm>
            <a:off x="108360" y="221760"/>
            <a:ext cx="4480200" cy="4085280"/>
          </a:xfrm>
          <a:prstGeom prst="rect">
            <a:avLst/>
          </a:prstGeom>
          <a:ln>
            <a:noFill/>
          </a:ln>
        </p:spPr>
      </p:pic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HDD vs SSD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SSD vs 3D XPoint Optane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 a Main Memory)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472640" y="4297680"/>
            <a:ext cx="5402880" cy="303912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548640" y="1848240"/>
            <a:ext cx="6009120" cy="203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이를 통해서 알 수 있는 사실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기술은 지금 당장 도입하기에도 손색이 없지만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기술적으로 보다 발전시켜서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데이터가 현재보다 훨씬 증가하고 워크로드가 과중해지는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미래에 맞춰서 적용하면 좋을 기술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 Review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504000" y="1563480"/>
            <a:ext cx="9271800" cy="533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수명 제한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NAND Flash Memory Cell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을 기반으로 하므로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P/E Cycle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Page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기본적으로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은 불가능하고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Read/Write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페이지 단위로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Erase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블록 단위로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그리고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Read/Write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시에도 해당 블록을 먼저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RAM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메모리로 옮겨놓아야 함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Aligned Read / Aligned 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라고 한다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Wear Leveling : SSD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모든 메모리 블록을 고르게 사용하기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FTL(Flash Translation Layer)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플래시 메모리를 오래된 인터페이스에서 사용하기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 – 1. Log Block Mapping, Data Block Mapping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이를 통해서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I/O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 I/O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처럼 실행하는 이점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 – 2. Garbage Collection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을 통해서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stale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페이지를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효율적으로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페이지로 만들어서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명령 처리 시에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latency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적게 발생하도록 보완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 Access Pattern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작은 데이터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버퍼링 후 한꺼번에 처리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성능 향상을 위해서 관련된 데이터는 동일한 블록에 저장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RD/WR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요청은 분리해서 실행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-&gt; Mass Sequential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처리를 권장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 Review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360" y="1563480"/>
            <a:ext cx="8635680" cy="492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 Invlidate Obsolete Data in batch : Erase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오퍼레이션은 버퍼링 후 대용량  처리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 Optimal WR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writes are not always slower than sequential writes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기록하는 데이터 크기가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Clustered Block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크기의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배수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은 정수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라면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Internal parallel capacity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최대한 활용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8. Optimal 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Reading Mass data with single thread shows better throughput than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Multiple thread processing.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9.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소량의 데이터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버퍼링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그룹핑 불가능할 때만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multi-thread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로 실행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10. Hot / Cold Data Seperation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효율적인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garbage collection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을 위해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Hot Data Buffering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을 활용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11.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시스템 최적화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PCIe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또는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인터페이스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Over-provisioning =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여분의 물리 공간을 남겨서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wear leveling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사용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Activate TRIM Command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Partition Alignment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More...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60800" y="1299600"/>
            <a:ext cx="9140400" cy="452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Coding for SSD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http://www.goossaert.com/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개발자를 위한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http://tech.kakao.com/2016/07/13/coding-for-ssd-part-1/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Solid-state revolution: in-depth on how SSDs really work 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https://arstechnica.com/information-technology/2012/06/inside-the-ssd-revolution-how-solid-state-disks-really-work/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Storage for DBAs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https://flashdba.com/storage-for-dbas/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XPoint - Reality, Opportunity, and Competition(Video)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https://www.youtube.com/watch?v=hq1lz5JKbAA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Did Intel Even Make This? – Optane 800P SSD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6"/>
              </a:rPr>
              <a:t>https://www.youtube.com/watch?v=oWqO36Zj65k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Money on RAM.. with Optane?? 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7"/>
              </a:rPr>
              <a:t>https://www.youtube.com/watch?v=cwy4ujt0qHM&amp;t=408s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6400800" y="6469920"/>
            <a:ext cx="2818800" cy="68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유기성 </a:t>
            </a:r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Yoo Kiseong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keesung0705@gmail.com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82880" y="1371600"/>
            <a:ext cx="2743200" cy="712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P/E number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(Program &amp; Erase)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rcRect l="13270" t="2684" r="13246" b="8756"/>
          <a:stretch/>
        </p:blipFill>
        <p:spPr>
          <a:xfrm>
            <a:off x="3287160" y="827280"/>
            <a:ext cx="6771240" cy="4590000"/>
          </a:xfrm>
          <a:prstGeom prst="rect">
            <a:avLst/>
          </a:prstGeom>
          <a:ln>
            <a:noFill/>
          </a:ln>
        </p:spPr>
      </p:pic>
      <p:sp>
        <p:nvSpPr>
          <p:cNvPr id="58" name="TextShape 2"/>
          <p:cNvSpPr txBox="1"/>
          <p:nvPr/>
        </p:nvSpPr>
        <p:spPr>
          <a:xfrm>
            <a:off x="504000" y="1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Memory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5840" y="2560320"/>
            <a:ext cx="3439440" cy="1563840"/>
          </a:xfrm>
          <a:prstGeom prst="rect">
            <a:avLst/>
          </a:prstGeom>
          <a:ln>
            <a:noFill/>
          </a:ln>
        </p:spPr>
      </p:pic>
      <p:sp>
        <p:nvSpPr>
          <p:cNvPr id="60" name="TextShape 3"/>
          <p:cNvSpPr txBox="1"/>
          <p:nvPr/>
        </p:nvSpPr>
        <p:spPr>
          <a:xfrm>
            <a:off x="758880" y="5048640"/>
            <a:ext cx="8231400" cy="14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State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 = 1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이다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할 때는 관계없는 셀의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 line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강한 신호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control gate +, floating gate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전하를 붙잡아둠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읽으려는 셀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 line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에는 약한 신호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floating gate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데이터가 흘러가도록 만듬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할 때는 연쇄적인 모든 셀의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 line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신호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쓰려는 셀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word line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에는 강한 신호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4"/>
          <p:cNvSpPr txBox="1"/>
          <p:nvPr/>
        </p:nvSpPr>
        <p:spPr>
          <a:xfrm>
            <a:off x="274320" y="4265640"/>
            <a:ext cx="2889000" cy="67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508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Gate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에는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508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Gate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에는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508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fg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의 전하량으로 데이터 기록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5"/>
          <p:cNvSpPr txBox="1"/>
          <p:nvPr/>
        </p:nvSpPr>
        <p:spPr>
          <a:xfrm>
            <a:off x="722880" y="6548040"/>
            <a:ext cx="84301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기록한 데이터를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erase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하려고 할 때마다 약간의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전하가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oxide layer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안에 남아서 축적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제한된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P/E Cycle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일 수 밖에 없다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NAND Flash Memory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182880" y="1756800"/>
            <a:ext cx="4426920" cy="34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SLC, MLC, TLC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65760" y="2926080"/>
            <a:ext cx="3840480" cy="17463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404280" y="5394960"/>
            <a:ext cx="8648280" cy="1771200"/>
          </a:xfrm>
          <a:prstGeom prst="rect">
            <a:avLst/>
          </a:prstGeom>
          <a:ln>
            <a:noFill/>
          </a:ln>
        </p:spPr>
      </p:pic>
      <p:sp>
        <p:nvSpPr>
          <p:cNvPr id="67" name="TextShape 3"/>
          <p:cNvSpPr txBox="1"/>
          <p:nvPr/>
        </p:nvSpPr>
        <p:spPr>
          <a:xfrm>
            <a:off x="4974840" y="1645920"/>
            <a:ext cx="4296600" cy="221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Gate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에 포함된 – 전하량 인식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여러 단계로 나눠서 사용하는 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수명은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MLC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TLC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왼쪽부터 오른쪽 순서로 길다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 of SSD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602280" y="1833480"/>
            <a:ext cx="3603960" cy="136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Read/Write/Erase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Native Command Queuing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629080" y="3533040"/>
            <a:ext cx="6586920" cy="34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 of SSD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26880" y="2524320"/>
            <a:ext cx="4779360" cy="351180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rcRect l="0" t="5228" r="0" b="0"/>
          <a:stretch/>
        </p:blipFill>
        <p:spPr>
          <a:xfrm>
            <a:off x="5411520" y="1846800"/>
            <a:ext cx="4078800" cy="18028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rcRect l="0" t="4346" r="0" b="0"/>
          <a:stretch/>
        </p:blipFill>
        <p:spPr>
          <a:xfrm>
            <a:off x="5411520" y="4348440"/>
            <a:ext cx="4114800" cy="1686600"/>
          </a:xfrm>
          <a:prstGeom prst="rect">
            <a:avLst/>
          </a:prstGeom>
          <a:ln>
            <a:noFill/>
          </a:ln>
        </p:spPr>
      </p:pic>
      <p:sp>
        <p:nvSpPr>
          <p:cNvPr id="75" name="TextShape 2"/>
          <p:cNvSpPr txBox="1"/>
          <p:nvPr/>
        </p:nvSpPr>
        <p:spPr>
          <a:xfrm>
            <a:off x="2747880" y="6422760"/>
            <a:ext cx="436464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Size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는 일반적으로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2KB ~ 4KB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정도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당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128 ~ 512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개의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를 포함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Operations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878760" y="25200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: on page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3"/>
          <p:cNvSpPr txBox="1"/>
          <p:nvPr/>
        </p:nvSpPr>
        <p:spPr>
          <a:xfrm>
            <a:off x="914400" y="34747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: on page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4"/>
          <p:cNvSpPr txBox="1"/>
          <p:nvPr/>
        </p:nvSpPr>
        <p:spPr>
          <a:xfrm>
            <a:off x="914400" y="4425120"/>
            <a:ext cx="82296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Erase : on block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4389120" y="2413440"/>
            <a:ext cx="5120640" cy="2482200"/>
          </a:xfrm>
          <a:prstGeom prst="rect">
            <a:avLst/>
          </a:prstGeom>
          <a:ln>
            <a:noFill/>
          </a:ln>
        </p:spPr>
      </p:pic>
      <p:sp>
        <p:nvSpPr>
          <p:cNvPr id="81" name="TextShape 5"/>
          <p:cNvSpPr txBox="1"/>
          <p:nvPr/>
        </p:nvSpPr>
        <p:spPr>
          <a:xfrm>
            <a:off x="914400" y="5421960"/>
            <a:ext cx="82296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Overwrite X (impossible) : copy – erase – write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2018-07-06T20:43:06Z</dcterms:created>
  <dc:creator/>
  <dc:description/>
  <dc:language>en-US</dc:language>
  <cp:lastModifiedBy/>
  <dcterms:modified xsi:type="dcterms:W3CDTF">2018-07-11T07:02:27Z</dcterms:modified>
  <cp:revision>196</cp:revision>
  <dc:subject/>
  <dc:title/>
</cp:coreProperties>
</file>